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nton" charset="1" panose="00000500000000000000"/>
      <p:regular r:id="rId10"/>
    </p:embeddedFont>
    <p:embeddedFont>
      <p:font typeface="Anton Italics" charset="1" panose="00000500000000000000"/>
      <p:regular r:id="rId11"/>
    </p:embeddedFont>
    <p:embeddedFont>
      <p:font typeface="210 썸타임" charset="1" panose="02020503020101020101"/>
      <p:regular r:id="rId12"/>
    </p:embeddedFont>
    <p:embeddedFont>
      <p:font typeface="210 썸타임 Bold" charset="1" panose="02020503020101020101"/>
      <p:regular r:id="rId13"/>
    </p:embeddedFont>
    <p:embeddedFont>
      <p:font typeface="210 썸타임 Light" charset="1" panose="02020503020101020101"/>
      <p:regular r:id="rId14"/>
    </p:embeddedFont>
    <p:embeddedFont>
      <p:font typeface="Nanum Gothic" charset="1" panose="020D0604000000000000"/>
      <p:regular r:id="rId15"/>
    </p:embeddedFont>
    <p:embeddedFont>
      <p:font typeface="Nanum Gothic Bold" charset="1" panose="020D0804000000000000"/>
      <p:regular r:id="rId16"/>
    </p:embeddedFont>
    <p:embeddedFont>
      <p:font typeface="Nanum Gothic Ultra-Bold" charset="1" panose="020D0904000000000000"/>
      <p:regular r:id="rId17"/>
    </p:embeddedFont>
    <p:embeddedFont>
      <p:font typeface="TT Chocolates" charset="1" panose="02000503020000020003"/>
      <p:regular r:id="rId18"/>
    </p:embeddedFont>
    <p:embeddedFont>
      <p:font typeface="TT Chocolates Bold" charset="1" panose="02000803020000020003"/>
      <p:regular r:id="rId19"/>
    </p:embeddedFont>
    <p:embeddedFont>
      <p:font typeface="TT Chocolates Italics" charset="1" panose="02000503020000090003"/>
      <p:regular r:id="rId20"/>
    </p:embeddedFont>
    <p:embeddedFont>
      <p:font typeface="TT Chocolates Bold Italics" charset="1" panose="02000803030000090003"/>
      <p:regular r:id="rId21"/>
    </p:embeddedFont>
    <p:embeddedFont>
      <p:font typeface="TT Chocolates Extra-Light" charset="1" panose="02000503030000020003"/>
      <p:regular r:id="rId22"/>
    </p:embeddedFont>
    <p:embeddedFont>
      <p:font typeface="TT Chocolates Extra-Light Italics" charset="1" panose="02000503030000090003"/>
      <p:regular r:id="rId23"/>
    </p:embeddedFont>
    <p:embeddedFont>
      <p:font typeface="TT Chocolates Light Italics" charset="1" panose="02000503030000090003"/>
      <p:regular r:id="rId24"/>
    </p:embeddedFont>
    <p:embeddedFont>
      <p:font typeface="TT Chocolates Ultra-Bold" charset="1" panose="02000903040000020003"/>
      <p:regular r:id="rId25"/>
    </p:embeddedFont>
    <p:embeddedFont>
      <p:font typeface="TT Chocolates Ultra-Bold Italics" charset="1" panose="020009030500000900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slides/slide1.xml" Type="http://schemas.openxmlformats.org/officeDocument/2006/relationships/slide"/><Relationship Id="rId28" Target="slides/slide2.xml" Type="http://schemas.openxmlformats.org/officeDocument/2006/relationships/slide"/><Relationship Id="rId29" Target="slides/slide3.xml" Type="http://schemas.openxmlformats.org/officeDocument/2006/relationships/slide"/><Relationship Id="rId3" Target="viewProps.xml" Type="http://schemas.openxmlformats.org/officeDocument/2006/relationships/viewProps"/><Relationship Id="rId30" Target="slides/slide4.xml" Type="http://schemas.openxmlformats.org/officeDocument/2006/relationships/slide"/><Relationship Id="rId31" Target="slides/slide5.xml" Type="http://schemas.openxmlformats.org/officeDocument/2006/relationships/slide"/><Relationship Id="rId32" Target="slides/slide6.xml" Type="http://schemas.openxmlformats.org/officeDocument/2006/relationships/slide"/><Relationship Id="rId33" Target="slides/slide7.xml" Type="http://schemas.openxmlformats.org/officeDocument/2006/relationships/slide"/><Relationship Id="rId34" Target="slides/slide8.xml" Type="http://schemas.openxmlformats.org/officeDocument/2006/relationships/slide"/><Relationship Id="rId35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67787" y="-1775450"/>
            <a:ext cx="9075579" cy="12365054"/>
          </a:xfrm>
          <a:custGeom>
            <a:avLst/>
            <a:gdLst/>
            <a:ahLst/>
            <a:cxnLst/>
            <a:rect r="r" b="b" t="t" l="l"/>
            <a:pathLst>
              <a:path h="12365054" w="9075579">
                <a:moveTo>
                  <a:pt x="0" y="0"/>
                </a:moveTo>
                <a:lnTo>
                  <a:pt x="9075579" y="0"/>
                </a:lnTo>
                <a:lnTo>
                  <a:pt x="9075579" y="12365054"/>
                </a:lnTo>
                <a:lnTo>
                  <a:pt x="0" y="123650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28786" y="891457"/>
            <a:ext cx="575305" cy="352505"/>
          </a:xfrm>
          <a:custGeom>
            <a:avLst/>
            <a:gdLst/>
            <a:ahLst/>
            <a:cxnLst/>
            <a:rect r="r" b="b" t="t" l="l"/>
            <a:pathLst>
              <a:path h="352505" w="575305">
                <a:moveTo>
                  <a:pt x="0" y="0"/>
                </a:moveTo>
                <a:lnTo>
                  <a:pt x="575305" y="0"/>
                </a:lnTo>
                <a:lnTo>
                  <a:pt x="575305" y="352505"/>
                </a:lnTo>
                <a:lnTo>
                  <a:pt x="0" y="3525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250385"/>
            <a:ext cx="10002656" cy="243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8200"/>
              </a:lnSpc>
            </a:pPr>
            <a:r>
              <a:rPr lang="en-US" sz="18200" spc="200">
                <a:solidFill>
                  <a:srgbClr val="231076"/>
                </a:solidFill>
                <a:ea typeface="210 썸타임"/>
              </a:rPr>
              <a:t>계획 발표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54860" y="924049"/>
            <a:ext cx="4789171" cy="319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595"/>
              </a:lnSpc>
            </a:pPr>
            <a:r>
              <a:rPr lang="en-US" sz="2199">
                <a:solidFill>
                  <a:srgbClr val="231076"/>
                </a:solidFill>
                <a:ea typeface="Nanum Gothic Bold"/>
              </a:rPr>
              <a:t>구름빵 &amp; 피플데이타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51336" y="3182285"/>
            <a:ext cx="8972201" cy="974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241"/>
              </a:lnSpc>
            </a:pPr>
            <a:r>
              <a:rPr lang="en-US" sz="7241">
                <a:solidFill>
                  <a:srgbClr val="231076"/>
                </a:solidFill>
                <a:ea typeface="210 썸타임"/>
              </a:rPr>
              <a:t>캡스톤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51336" y="6766865"/>
            <a:ext cx="5223548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0"/>
              </a:lnSpc>
            </a:pPr>
            <a:r>
              <a:rPr lang="en-US" sz="2700">
                <a:solidFill>
                  <a:srgbClr val="231076"/>
                </a:solidFill>
                <a:ea typeface="Nanum Gothic Bold"/>
              </a:rPr>
              <a:t>장수진 이태우 정찬빈 홍윤성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639884" y="900982"/>
            <a:ext cx="2752367" cy="319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595"/>
              </a:lnSpc>
            </a:pPr>
            <a:r>
              <a:rPr lang="en-US" sz="2199">
                <a:solidFill>
                  <a:srgbClr val="231076"/>
                </a:solidFill>
                <a:latin typeface="Nanum Gothic Ultra-Bold"/>
              </a:rPr>
              <a:t>2023.09.21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419632"/>
            <a:ext cx="4475700" cy="31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231076"/>
                </a:solidFill>
                <a:latin typeface="Nanum Gothic Bold"/>
              </a:rPr>
              <a:t>*기획서를 바탕으로 제작됨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12344" y="2683538"/>
            <a:ext cx="6723734" cy="6622878"/>
          </a:xfrm>
          <a:custGeom>
            <a:avLst/>
            <a:gdLst/>
            <a:ahLst/>
            <a:cxnLst/>
            <a:rect r="r" b="b" t="t" l="l"/>
            <a:pathLst>
              <a:path h="6622878" w="6723734">
                <a:moveTo>
                  <a:pt x="0" y="0"/>
                </a:moveTo>
                <a:lnTo>
                  <a:pt x="6723734" y="0"/>
                </a:lnTo>
                <a:lnTo>
                  <a:pt x="6723734" y="6622878"/>
                </a:lnTo>
                <a:lnTo>
                  <a:pt x="0" y="66228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63516" y="5143500"/>
            <a:ext cx="7197591" cy="851477"/>
            <a:chOff x="0" y="0"/>
            <a:chExt cx="1895662" cy="22425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95662" cy="224257"/>
            </a:xfrm>
            <a:custGeom>
              <a:avLst/>
              <a:gdLst/>
              <a:ahLst/>
              <a:cxnLst/>
              <a:rect r="r" b="b" t="t" l="l"/>
              <a:pathLst>
                <a:path h="224257" w="1895662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241300" lIns="241300" bIns="241300" rIns="241300"/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210 썸타임 Bold"/>
                </a:rPr>
                <a:t>01. 프로젝트 주제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823942" y="5143500"/>
            <a:ext cx="7197591" cy="1957273"/>
            <a:chOff x="0" y="0"/>
            <a:chExt cx="1895662" cy="5154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95662" cy="515496"/>
            </a:xfrm>
            <a:custGeom>
              <a:avLst/>
              <a:gdLst/>
              <a:ahLst/>
              <a:cxnLst/>
              <a:rect r="r" b="b" t="t" l="l"/>
              <a:pathLst>
                <a:path h="515496" w="1895662">
                  <a:moveTo>
                    <a:pt x="0" y="0"/>
                  </a:moveTo>
                  <a:lnTo>
                    <a:pt x="1895662" y="0"/>
                  </a:lnTo>
                  <a:lnTo>
                    <a:pt x="1895662" y="515496"/>
                  </a:lnTo>
                  <a:lnTo>
                    <a:pt x="0" y="515496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241300" lIns="241300" bIns="241300" rIns="241300"/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210 썸타임 Bold"/>
                </a:rPr>
                <a:t>02. 개발</a:t>
              </a:r>
            </a:p>
            <a:p>
              <a:pPr algn="just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210 썸타임 Bold"/>
                </a:rPr>
                <a:t>- 목적</a:t>
              </a:r>
            </a:p>
            <a:p>
              <a:pPr algn="just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210 썸타임 Bold"/>
                </a:rPr>
                <a:t>- 환경</a:t>
              </a:r>
            </a:p>
            <a:p>
              <a:pPr algn="just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210 썸타임 Bold"/>
                </a:rPr>
                <a:t>- 프로세스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863516" y="7000262"/>
            <a:ext cx="7197591" cy="1557223"/>
            <a:chOff x="0" y="0"/>
            <a:chExt cx="1895662" cy="4101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895662" cy="410133"/>
            </a:xfrm>
            <a:custGeom>
              <a:avLst/>
              <a:gdLst/>
              <a:ahLst/>
              <a:cxnLst/>
              <a:rect r="r" b="b" t="t" l="l"/>
              <a:pathLst>
                <a:path h="410133" w="1895662">
                  <a:moveTo>
                    <a:pt x="0" y="0"/>
                  </a:moveTo>
                  <a:lnTo>
                    <a:pt x="1895662" y="0"/>
                  </a:lnTo>
                  <a:lnTo>
                    <a:pt x="1895662" y="410133"/>
                  </a:lnTo>
                  <a:lnTo>
                    <a:pt x="0" y="410133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241300" lIns="241300" bIns="241300" rIns="241300"/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210 썸타임 Bold"/>
                </a:rPr>
                <a:t>03. 구현</a:t>
              </a:r>
            </a:p>
            <a:p>
              <a:pPr algn="just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210 썸타임 Bold"/>
                </a:rPr>
                <a:t>- 기능</a:t>
              </a:r>
            </a:p>
            <a:p>
              <a:pPr algn="just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210 썸타임 Bold"/>
                </a:rPr>
                <a:t>- 형태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823942" y="7706009"/>
            <a:ext cx="7197591" cy="851476"/>
            <a:chOff x="0" y="0"/>
            <a:chExt cx="1895662" cy="2242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895662" cy="224257"/>
            </a:xfrm>
            <a:custGeom>
              <a:avLst/>
              <a:gdLst/>
              <a:ahLst/>
              <a:cxnLst/>
              <a:rect r="r" b="b" t="t" l="l"/>
              <a:pathLst>
                <a:path h="224257" w="1895662">
                  <a:moveTo>
                    <a:pt x="0" y="0"/>
                  </a:moveTo>
                  <a:lnTo>
                    <a:pt x="1895662" y="0"/>
                  </a:lnTo>
                  <a:lnTo>
                    <a:pt x="1895662" y="224257"/>
                  </a:lnTo>
                  <a:lnTo>
                    <a:pt x="0" y="224257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241300" lIns="241300" bIns="241300" rIns="241300"/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210 썸타임 Bold"/>
                </a:rPr>
                <a:t>04. 기대효과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7117629" y="1151894"/>
            <a:ext cx="4052742" cy="2288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06"/>
              </a:lnSpc>
            </a:pPr>
            <a:r>
              <a:rPr lang="en-US" sz="13361">
                <a:solidFill>
                  <a:srgbClr val="231076"/>
                </a:solidFill>
                <a:latin typeface="Anton"/>
              </a:rPr>
              <a:t>INDEX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711390" y="3087387"/>
            <a:ext cx="6863424" cy="94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 spc="236">
                <a:solidFill>
                  <a:srgbClr val="231076"/>
                </a:solidFill>
                <a:ea typeface="Nanum Gothic Bold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89748">
            <a:off x="-3202456" y="2269206"/>
            <a:ext cx="13513981" cy="6952656"/>
          </a:xfrm>
          <a:custGeom>
            <a:avLst/>
            <a:gdLst/>
            <a:ahLst/>
            <a:cxnLst/>
            <a:rect r="r" b="b" t="t" l="l"/>
            <a:pathLst>
              <a:path h="6952656" w="13513981">
                <a:moveTo>
                  <a:pt x="0" y="0"/>
                </a:moveTo>
                <a:lnTo>
                  <a:pt x="13513981" y="0"/>
                </a:lnTo>
                <a:lnTo>
                  <a:pt x="13513981" y="6952656"/>
                </a:lnTo>
                <a:lnTo>
                  <a:pt x="0" y="69526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359539" y="4993640"/>
            <a:ext cx="8256523" cy="2316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0E0340"/>
                </a:solidFill>
                <a:latin typeface="TT Chocolates"/>
              </a:rPr>
              <a:t>- kt 클라우드를 이용한 서버 구축</a:t>
            </a:r>
          </a:p>
          <a:p>
            <a:pPr>
              <a:lnSpc>
                <a:spcPts val="4620"/>
              </a:lnSpc>
            </a:pPr>
          </a:p>
          <a:p>
            <a:pPr>
              <a:lnSpc>
                <a:spcPts val="4620"/>
              </a:lnSpc>
            </a:pPr>
            <a:r>
              <a:rPr lang="en-US" sz="3300">
                <a:solidFill>
                  <a:srgbClr val="0E0340"/>
                </a:solidFill>
                <a:latin typeface="TT Chocolates"/>
              </a:rPr>
              <a:t>- 클라우드와 디지털서비스 이용 활성화</a:t>
            </a:r>
          </a:p>
          <a:p>
            <a:pPr>
              <a:lnSpc>
                <a:spcPts val="462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7300918">
            <a:off x="3914185" y="1005778"/>
            <a:ext cx="3645282" cy="2296761"/>
          </a:xfrm>
          <a:custGeom>
            <a:avLst/>
            <a:gdLst/>
            <a:ahLst/>
            <a:cxnLst/>
            <a:rect r="r" b="b" t="t" l="l"/>
            <a:pathLst>
              <a:path h="2296761" w="3645282">
                <a:moveTo>
                  <a:pt x="0" y="0"/>
                </a:moveTo>
                <a:lnTo>
                  <a:pt x="3645282" y="0"/>
                </a:lnTo>
                <a:lnTo>
                  <a:pt x="3645282" y="2296761"/>
                </a:lnTo>
                <a:lnTo>
                  <a:pt x="0" y="2296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989939">
            <a:off x="-1738962" y="6791625"/>
            <a:ext cx="4186406" cy="3059297"/>
          </a:xfrm>
          <a:custGeom>
            <a:avLst/>
            <a:gdLst/>
            <a:ahLst/>
            <a:cxnLst/>
            <a:rect r="r" b="b" t="t" l="l"/>
            <a:pathLst>
              <a:path h="3059297" w="4186406">
                <a:moveTo>
                  <a:pt x="0" y="0"/>
                </a:moveTo>
                <a:lnTo>
                  <a:pt x="4186406" y="0"/>
                </a:lnTo>
                <a:lnTo>
                  <a:pt x="4186406" y="3059297"/>
                </a:lnTo>
                <a:lnTo>
                  <a:pt x="0" y="30592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77305" y="2847811"/>
            <a:ext cx="6674245" cy="1460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99"/>
              </a:lnSpc>
            </a:pPr>
            <a:r>
              <a:rPr lang="en-US" sz="8499">
                <a:solidFill>
                  <a:srgbClr val="0E0340"/>
                </a:solidFill>
                <a:ea typeface="210 썸타임 Bold"/>
              </a:rPr>
              <a:t>프로젝트 주제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78182" y="2742643"/>
            <a:ext cx="11981118" cy="2555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>
                <a:solidFill>
                  <a:srgbClr val="0E0340"/>
                </a:solidFill>
                <a:latin typeface="TT Chocolates"/>
              </a:rPr>
              <a:t>kt클라우드의 기능을 학습하여 서버 구축을 하고 기능을 구현.</a:t>
            </a:r>
          </a:p>
          <a:p>
            <a:pPr>
              <a:lnSpc>
                <a:spcPts val="4060"/>
              </a:lnSpc>
            </a:pPr>
            <a:r>
              <a:rPr lang="en-US" sz="2900">
                <a:solidFill>
                  <a:srgbClr val="0E0340"/>
                </a:solidFill>
                <a:ea typeface="TT Chocolates"/>
              </a:rPr>
              <a:t>우리가 만든 하나의 웹 서버를 관리할 수 있도록 하는 것.</a:t>
            </a:r>
          </a:p>
          <a:p>
            <a:pPr>
              <a:lnSpc>
                <a:spcPts val="4060"/>
              </a:lnSpc>
            </a:pPr>
            <a:r>
              <a:rPr lang="en-US" sz="2900">
                <a:solidFill>
                  <a:srgbClr val="0E0340"/>
                </a:solidFill>
                <a:ea typeface="TT Chocolates"/>
              </a:rPr>
              <a:t>디지털 정부혁신 추진계획의 “클라우드와 디지털서비스 이용 활성화”를 위하여.</a:t>
            </a:r>
          </a:p>
          <a:p>
            <a:pPr>
              <a:lnSpc>
                <a:spcPts val="4060"/>
              </a:lnSpc>
            </a:pPr>
          </a:p>
          <a:p>
            <a:pPr algn="l" marL="0" indent="0" lvl="0">
              <a:lnSpc>
                <a:spcPts val="4060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4604630" y="5297883"/>
            <a:ext cx="13683370" cy="167928"/>
            <a:chOff x="0" y="0"/>
            <a:chExt cx="3603851" cy="44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03851" cy="44228"/>
            </a:xfrm>
            <a:custGeom>
              <a:avLst/>
              <a:gdLst/>
              <a:ahLst/>
              <a:cxnLst/>
              <a:rect r="r" b="b" t="t" l="l"/>
              <a:pathLst>
                <a:path h="44228" w="3603851">
                  <a:moveTo>
                    <a:pt x="0" y="0"/>
                  </a:moveTo>
                  <a:lnTo>
                    <a:pt x="3603851" y="0"/>
                  </a:lnTo>
                  <a:lnTo>
                    <a:pt x="3603851" y="44228"/>
                  </a:lnTo>
                  <a:lnTo>
                    <a:pt x="0" y="44228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5400000">
            <a:off x="-2435884" y="3579623"/>
            <a:ext cx="13980408" cy="98526"/>
            <a:chOff x="0" y="0"/>
            <a:chExt cx="3682083" cy="2594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82083" cy="25949"/>
            </a:xfrm>
            <a:custGeom>
              <a:avLst/>
              <a:gdLst/>
              <a:ahLst/>
              <a:cxnLst/>
              <a:rect r="r" b="b" t="t" l="l"/>
              <a:pathLst>
                <a:path h="25949" w="3682083">
                  <a:moveTo>
                    <a:pt x="0" y="0"/>
                  </a:moveTo>
                  <a:lnTo>
                    <a:pt x="3682083" y="0"/>
                  </a:lnTo>
                  <a:lnTo>
                    <a:pt x="3682083" y="25949"/>
                  </a:lnTo>
                  <a:lnTo>
                    <a:pt x="0" y="25949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5400000">
            <a:off x="-3018297" y="2763674"/>
            <a:ext cx="10287027" cy="4759680"/>
          </a:xfrm>
          <a:custGeom>
            <a:avLst/>
            <a:gdLst/>
            <a:ahLst/>
            <a:cxnLst/>
            <a:rect r="r" b="b" t="t" l="l"/>
            <a:pathLst>
              <a:path h="4759680" w="10287027">
                <a:moveTo>
                  <a:pt x="0" y="0"/>
                </a:moveTo>
                <a:lnTo>
                  <a:pt x="10287027" y="0"/>
                </a:lnTo>
                <a:lnTo>
                  <a:pt x="10287027" y="4759679"/>
                </a:lnTo>
                <a:lnTo>
                  <a:pt x="0" y="47596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5000"/>
            </a:blip>
            <a:stretch>
              <a:fillRect l="0" t="-5892" r="0" b="-2004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178252" y="6573103"/>
            <a:ext cx="4716766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800"/>
              </a:lnSpc>
            </a:pPr>
            <a:r>
              <a:rPr lang="en-US" sz="7500">
                <a:solidFill>
                  <a:srgbClr val="28094B"/>
                </a:solidFill>
                <a:ea typeface="210 썸타임 Bold"/>
              </a:rPr>
              <a:t>개발 환경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121102" y="904875"/>
            <a:ext cx="6674245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99"/>
              </a:lnSpc>
            </a:pPr>
            <a:r>
              <a:rPr lang="en-US" sz="7499">
                <a:solidFill>
                  <a:srgbClr val="0E0340"/>
                </a:solidFill>
                <a:ea typeface="210 썸타임 Bold"/>
              </a:rPr>
              <a:t>개발 목적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463743" y="8010870"/>
            <a:ext cx="8914040" cy="213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E0340"/>
                </a:solidFill>
                <a:latin typeface="TT Chocolates"/>
              </a:rPr>
              <a:t>kt클라우드 정보시스템 환경분석, Linux 및 운영체제 구성, 방화벽 구성, 클라우드 인프라 구축, 관제 연동 등</a:t>
            </a:r>
          </a:p>
          <a:p>
            <a:pPr>
              <a:lnSpc>
                <a:spcPts val="4200"/>
              </a:lnSpc>
            </a:pPr>
          </a:p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48036" y="9963813"/>
            <a:ext cx="8914040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E0DAED"/>
                </a:solidFill>
                <a:ea typeface="TT Chocolates"/>
              </a:rPr>
              <a:t>출처: 인베스트조선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H="true">
            <a:off x="1916604" y="1151935"/>
            <a:ext cx="1204865" cy="0"/>
          </a:xfrm>
          <a:prstGeom prst="line">
            <a:avLst/>
          </a:prstGeom>
          <a:ln cap="rnd" w="57150">
            <a:solidFill>
              <a:srgbClr val="505AB8"/>
            </a:solidFill>
            <a:prstDash val="solid"/>
            <a:headEnd type="arrow" len="sm" w="med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1714907" y="508716"/>
            <a:ext cx="7061503" cy="915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800"/>
              </a:lnSpc>
              <a:spcBef>
                <a:spcPct val="0"/>
              </a:spcBef>
            </a:pPr>
            <a:r>
              <a:rPr lang="en-US" sz="6800" spc="40">
                <a:solidFill>
                  <a:srgbClr val="0E0340"/>
                </a:solidFill>
                <a:ea typeface="210 썸타임"/>
              </a:rPr>
              <a:t>개발 프로세스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062967" y="2091472"/>
            <a:ext cx="8294608" cy="1421874"/>
            <a:chOff x="0" y="0"/>
            <a:chExt cx="11059478" cy="1895831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0801952" cy="1660718"/>
              <a:chOff x="0" y="0"/>
              <a:chExt cx="2131982" cy="327776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131981" cy="327776"/>
              </a:xfrm>
              <a:custGeom>
                <a:avLst/>
                <a:gdLst/>
                <a:ahLst/>
                <a:cxnLst/>
                <a:rect r="r" b="b" t="t" l="l"/>
                <a:pathLst>
                  <a:path h="327776" w="2131981">
                    <a:moveTo>
                      <a:pt x="0" y="0"/>
                    </a:moveTo>
                    <a:lnTo>
                      <a:pt x="2131981" y="0"/>
                    </a:lnTo>
                    <a:lnTo>
                      <a:pt x="2131981" y="327776"/>
                    </a:lnTo>
                    <a:lnTo>
                      <a:pt x="0" y="32777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solid"/>
                <a:miter/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203366" y="203366"/>
              <a:ext cx="10856112" cy="1692466"/>
              <a:chOff x="0" y="0"/>
              <a:chExt cx="2142671" cy="334042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2142671" cy="334042"/>
              </a:xfrm>
              <a:custGeom>
                <a:avLst/>
                <a:gdLst/>
                <a:ahLst/>
                <a:cxnLst/>
                <a:rect r="r" b="b" t="t" l="l"/>
                <a:pathLst>
                  <a:path h="334042" w="2142671">
                    <a:moveTo>
                      <a:pt x="0" y="0"/>
                    </a:moveTo>
                    <a:lnTo>
                      <a:pt x="2142671" y="0"/>
                    </a:lnTo>
                    <a:lnTo>
                      <a:pt x="2142671" y="334042"/>
                    </a:lnTo>
                    <a:lnTo>
                      <a:pt x="0" y="33404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lgDash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1115125" y="645361"/>
              <a:ext cx="9448003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ea typeface="TT Chocolates"/>
                </a:rPr>
                <a:t>서버를 구성하고 만들기 위하여 구상도 작성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2700" y="212590"/>
              <a:ext cx="1375410" cy="7988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28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4159C6"/>
                  </a:solidFill>
                  <a:latin typeface="210 썸타임"/>
                </a:rPr>
                <a:t>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555170" y="3722896"/>
            <a:ext cx="7114577" cy="1421874"/>
            <a:chOff x="0" y="0"/>
            <a:chExt cx="9486103" cy="1895831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9032853" cy="1660718"/>
              <a:chOff x="0" y="0"/>
              <a:chExt cx="1782814" cy="327776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782814" cy="327776"/>
              </a:xfrm>
              <a:custGeom>
                <a:avLst/>
                <a:gdLst/>
                <a:ahLst/>
                <a:cxnLst/>
                <a:rect r="r" b="b" t="t" l="l"/>
                <a:pathLst>
                  <a:path h="327776" w="1782814">
                    <a:moveTo>
                      <a:pt x="0" y="0"/>
                    </a:moveTo>
                    <a:lnTo>
                      <a:pt x="1782814" y="0"/>
                    </a:lnTo>
                    <a:lnTo>
                      <a:pt x="1782814" y="327776"/>
                    </a:lnTo>
                    <a:lnTo>
                      <a:pt x="0" y="32777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203366" y="203366"/>
              <a:ext cx="9053579" cy="1692466"/>
              <a:chOff x="0" y="0"/>
              <a:chExt cx="1786905" cy="334042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1786905" cy="334042"/>
              </a:xfrm>
              <a:custGeom>
                <a:avLst/>
                <a:gdLst/>
                <a:ahLst/>
                <a:cxnLst/>
                <a:rect r="r" b="b" t="t" l="l"/>
                <a:pathLst>
                  <a:path h="334042" w="1786905">
                    <a:moveTo>
                      <a:pt x="0" y="0"/>
                    </a:moveTo>
                    <a:lnTo>
                      <a:pt x="1786905" y="0"/>
                    </a:lnTo>
                    <a:lnTo>
                      <a:pt x="1786905" y="334042"/>
                    </a:lnTo>
                    <a:lnTo>
                      <a:pt x="0" y="33404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lgDash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38100" y="645361"/>
              <a:ext cx="9448003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ea typeface="TT Chocolates"/>
                </a:rPr>
                <a:t>구상도를 기반으로 서버 구축하기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223723"/>
              <a:ext cx="1375410" cy="7988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28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4159C6"/>
                  </a:solidFill>
                  <a:latin typeface="210 썸타임"/>
                </a:rPr>
                <a:t>3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7797906" y="5354319"/>
            <a:ext cx="8177052" cy="1421874"/>
            <a:chOff x="0" y="0"/>
            <a:chExt cx="10902736" cy="1895831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10704768" cy="1660718"/>
              <a:chOff x="0" y="0"/>
              <a:chExt cx="2112800" cy="3277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2112800" cy="327776"/>
              </a:xfrm>
              <a:custGeom>
                <a:avLst/>
                <a:gdLst/>
                <a:ahLst/>
                <a:cxnLst/>
                <a:rect r="r" b="b" t="t" l="l"/>
                <a:pathLst>
                  <a:path h="327776" w="2112800">
                    <a:moveTo>
                      <a:pt x="0" y="0"/>
                    </a:moveTo>
                    <a:lnTo>
                      <a:pt x="2112800" y="0"/>
                    </a:lnTo>
                    <a:lnTo>
                      <a:pt x="2112800" y="327776"/>
                    </a:lnTo>
                    <a:lnTo>
                      <a:pt x="0" y="32777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solid"/>
                <a:miter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203366" y="203366"/>
              <a:ext cx="10699370" cy="1692466"/>
              <a:chOff x="0" y="0"/>
              <a:chExt cx="2111735" cy="334042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2111735" cy="334042"/>
              </a:xfrm>
              <a:custGeom>
                <a:avLst/>
                <a:gdLst/>
                <a:ahLst/>
                <a:cxnLst/>
                <a:rect r="r" b="b" t="t" l="l"/>
                <a:pathLst>
                  <a:path h="334042" w="2111735">
                    <a:moveTo>
                      <a:pt x="0" y="0"/>
                    </a:moveTo>
                    <a:lnTo>
                      <a:pt x="2111735" y="0"/>
                    </a:lnTo>
                    <a:lnTo>
                      <a:pt x="2111735" y="334042"/>
                    </a:lnTo>
                    <a:lnTo>
                      <a:pt x="0" y="33404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lgDash"/>
                <a:miter/>
              </a:ln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816229" y="657581"/>
              <a:ext cx="9888538" cy="1238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ea typeface="TT Chocolates"/>
                </a:rPr>
                <a:t>실물 서버 서비스를 클라우드 서비스로 전환</a:t>
              </a:r>
            </a:p>
            <a:p>
              <a:pPr algn="ctr" marL="0" indent="0" lvl="0">
                <a:lnSpc>
                  <a:spcPts val="3600"/>
                </a:lnSpc>
              </a:pP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0" y="223723"/>
              <a:ext cx="1375410" cy="7988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28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4159C6"/>
                  </a:solidFill>
                  <a:latin typeface="210 썸타임"/>
                </a:rPr>
                <a:t>4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7034240" y="8617167"/>
            <a:ext cx="5726996" cy="1431399"/>
            <a:chOff x="0" y="0"/>
            <a:chExt cx="7635995" cy="1908531"/>
          </a:xfrm>
        </p:grpSpPr>
        <p:grpSp>
          <p:nvGrpSpPr>
            <p:cNvPr name="Group 32" id="32"/>
            <p:cNvGrpSpPr/>
            <p:nvPr/>
          </p:nvGrpSpPr>
          <p:grpSpPr>
            <a:xfrm rot="0">
              <a:off x="0" y="0"/>
              <a:ext cx="7387061" cy="1660718"/>
              <a:chOff x="0" y="0"/>
              <a:chExt cx="1457984" cy="327776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1457984" cy="327776"/>
              </a:xfrm>
              <a:custGeom>
                <a:avLst/>
                <a:gdLst/>
                <a:ahLst/>
                <a:cxnLst/>
                <a:rect r="r" b="b" t="t" l="l"/>
                <a:pathLst>
                  <a:path h="327776" w="1457984">
                    <a:moveTo>
                      <a:pt x="0" y="0"/>
                    </a:moveTo>
                    <a:lnTo>
                      <a:pt x="1457984" y="0"/>
                    </a:lnTo>
                    <a:lnTo>
                      <a:pt x="1457984" y="327776"/>
                    </a:lnTo>
                    <a:lnTo>
                      <a:pt x="0" y="32777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solid"/>
                <a:miter/>
              </a:ln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0">
              <a:off x="254331" y="216066"/>
              <a:ext cx="7381663" cy="1692466"/>
              <a:chOff x="0" y="0"/>
              <a:chExt cx="1456919" cy="334042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1456919" cy="334042"/>
              </a:xfrm>
              <a:custGeom>
                <a:avLst/>
                <a:gdLst/>
                <a:ahLst/>
                <a:cxnLst/>
                <a:rect r="r" b="b" t="t" l="l"/>
                <a:pathLst>
                  <a:path h="334042" w="1456919">
                    <a:moveTo>
                      <a:pt x="0" y="0"/>
                    </a:moveTo>
                    <a:lnTo>
                      <a:pt x="1456919" y="0"/>
                    </a:lnTo>
                    <a:lnTo>
                      <a:pt x="1456919" y="334042"/>
                    </a:lnTo>
                    <a:lnTo>
                      <a:pt x="0" y="33404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lgDash"/>
                <a:miter/>
              </a:ln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sp>
          <p:nvSpPr>
            <p:cNvPr name="TextBox 38" id="38"/>
            <p:cNvSpPr txBox="true"/>
            <p:nvPr/>
          </p:nvSpPr>
          <p:spPr>
            <a:xfrm rot="0">
              <a:off x="1451776" y="645361"/>
              <a:ext cx="5311585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ea typeface="TT Chocolates"/>
                </a:rPr>
                <a:t>모니터링(관제)</a:t>
              </a:r>
            </a:p>
          </p:txBody>
        </p:sp>
        <p:sp>
          <p:nvSpPr>
            <p:cNvPr name="TextBox 39" id="39"/>
            <p:cNvSpPr txBox="true"/>
            <p:nvPr/>
          </p:nvSpPr>
          <p:spPr>
            <a:xfrm rot="0">
              <a:off x="50966" y="236423"/>
              <a:ext cx="1375410" cy="7988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28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4159C6"/>
                  </a:solidFill>
                  <a:latin typeface="210 썸타임"/>
                </a:rPr>
                <a:t>6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4210459" y="6985743"/>
            <a:ext cx="5627707" cy="1421874"/>
            <a:chOff x="0" y="0"/>
            <a:chExt cx="7503610" cy="1895831"/>
          </a:xfrm>
        </p:grpSpPr>
        <p:grpSp>
          <p:nvGrpSpPr>
            <p:cNvPr name="Group 41" id="41"/>
            <p:cNvGrpSpPr/>
            <p:nvPr/>
          </p:nvGrpSpPr>
          <p:grpSpPr>
            <a:xfrm rot="0">
              <a:off x="0" y="0"/>
              <a:ext cx="7294620" cy="1660718"/>
              <a:chOff x="0" y="0"/>
              <a:chExt cx="1439739" cy="327776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1439739" cy="327776"/>
              </a:xfrm>
              <a:custGeom>
                <a:avLst/>
                <a:gdLst/>
                <a:ahLst/>
                <a:cxnLst/>
                <a:rect r="r" b="b" t="t" l="l"/>
                <a:pathLst>
                  <a:path h="327776" w="1439739">
                    <a:moveTo>
                      <a:pt x="0" y="0"/>
                    </a:moveTo>
                    <a:lnTo>
                      <a:pt x="1439739" y="0"/>
                    </a:lnTo>
                    <a:lnTo>
                      <a:pt x="1439739" y="327776"/>
                    </a:lnTo>
                    <a:lnTo>
                      <a:pt x="0" y="32777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solid"/>
                <a:miter/>
              </a:ln>
            </p:spPr>
          </p:sp>
          <p:sp>
            <p:nvSpPr>
              <p:cNvPr name="TextBox 43" id="43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grpSp>
          <p:nvGrpSpPr>
            <p:cNvPr name="Group 44" id="44"/>
            <p:cNvGrpSpPr/>
            <p:nvPr/>
          </p:nvGrpSpPr>
          <p:grpSpPr>
            <a:xfrm rot="0">
              <a:off x="203366" y="203366"/>
              <a:ext cx="7300244" cy="1692466"/>
              <a:chOff x="0" y="0"/>
              <a:chExt cx="1440849" cy="334042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1440849" cy="334042"/>
              </a:xfrm>
              <a:custGeom>
                <a:avLst/>
                <a:gdLst/>
                <a:ahLst/>
                <a:cxnLst/>
                <a:rect r="r" b="b" t="t" l="l"/>
                <a:pathLst>
                  <a:path h="334042" w="1440849">
                    <a:moveTo>
                      <a:pt x="0" y="0"/>
                    </a:moveTo>
                    <a:lnTo>
                      <a:pt x="1440849" y="0"/>
                    </a:lnTo>
                    <a:lnTo>
                      <a:pt x="1440849" y="334042"/>
                    </a:lnTo>
                    <a:lnTo>
                      <a:pt x="0" y="33404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lgDash"/>
                <a:miter/>
              </a:ln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sp>
          <p:nvSpPr>
            <p:cNvPr name="TextBox 47" id="47"/>
            <p:cNvSpPr txBox="true"/>
            <p:nvPr/>
          </p:nvSpPr>
          <p:spPr>
            <a:xfrm rot="0">
              <a:off x="1014455" y="624066"/>
              <a:ext cx="5790689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ea typeface="TT Chocolates"/>
                </a:rPr>
                <a:t>클라우드 운영 관리</a:t>
              </a:r>
            </a:p>
          </p:txBody>
        </p:sp>
        <p:sp>
          <p:nvSpPr>
            <p:cNvPr name="TextBox 48" id="48"/>
            <p:cNvSpPr txBox="true"/>
            <p:nvPr/>
          </p:nvSpPr>
          <p:spPr>
            <a:xfrm rot="0">
              <a:off x="0" y="212590"/>
              <a:ext cx="1375410" cy="7988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28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4159C6"/>
                  </a:solidFill>
                  <a:latin typeface="210 썸타임"/>
                </a:rPr>
                <a:t>5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3507545" y="460049"/>
            <a:ext cx="7114577" cy="1421874"/>
            <a:chOff x="0" y="0"/>
            <a:chExt cx="9486103" cy="1895831"/>
          </a:xfrm>
        </p:grpSpPr>
        <p:grpSp>
          <p:nvGrpSpPr>
            <p:cNvPr name="Group 50" id="50"/>
            <p:cNvGrpSpPr/>
            <p:nvPr/>
          </p:nvGrpSpPr>
          <p:grpSpPr>
            <a:xfrm rot="0">
              <a:off x="0" y="0"/>
              <a:ext cx="9032853" cy="1660718"/>
              <a:chOff x="0" y="0"/>
              <a:chExt cx="1782814" cy="327776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1782814" cy="327776"/>
              </a:xfrm>
              <a:custGeom>
                <a:avLst/>
                <a:gdLst/>
                <a:ahLst/>
                <a:cxnLst/>
                <a:rect r="r" b="b" t="t" l="l"/>
                <a:pathLst>
                  <a:path h="327776" w="1782814">
                    <a:moveTo>
                      <a:pt x="0" y="0"/>
                    </a:moveTo>
                    <a:lnTo>
                      <a:pt x="1782814" y="0"/>
                    </a:lnTo>
                    <a:lnTo>
                      <a:pt x="1782814" y="327776"/>
                    </a:lnTo>
                    <a:lnTo>
                      <a:pt x="0" y="32777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solid"/>
                <a:miter/>
              </a:ln>
            </p:spPr>
          </p:sp>
          <p:sp>
            <p:nvSpPr>
              <p:cNvPr name="TextBox 52" id="52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grpSp>
          <p:nvGrpSpPr>
            <p:cNvPr name="Group 53" id="53"/>
            <p:cNvGrpSpPr/>
            <p:nvPr/>
          </p:nvGrpSpPr>
          <p:grpSpPr>
            <a:xfrm rot="0">
              <a:off x="203366" y="203366"/>
              <a:ext cx="9053579" cy="1692466"/>
              <a:chOff x="0" y="0"/>
              <a:chExt cx="1786905" cy="334042"/>
            </a:xfrm>
          </p:grpSpPr>
          <p:sp>
            <p:nvSpPr>
              <p:cNvPr name="Freeform 54" id="54"/>
              <p:cNvSpPr/>
              <p:nvPr/>
            </p:nvSpPr>
            <p:spPr>
              <a:xfrm flipH="false" flipV="false" rot="0">
                <a:off x="0" y="0"/>
                <a:ext cx="1786905" cy="334042"/>
              </a:xfrm>
              <a:custGeom>
                <a:avLst/>
                <a:gdLst/>
                <a:ahLst/>
                <a:cxnLst/>
                <a:rect r="r" b="b" t="t" l="l"/>
                <a:pathLst>
                  <a:path h="334042" w="1786905">
                    <a:moveTo>
                      <a:pt x="0" y="0"/>
                    </a:moveTo>
                    <a:lnTo>
                      <a:pt x="1786905" y="0"/>
                    </a:lnTo>
                    <a:lnTo>
                      <a:pt x="1786905" y="334042"/>
                    </a:lnTo>
                    <a:lnTo>
                      <a:pt x="0" y="33404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505AB8"/>
                </a:solidFill>
                <a:prstDash val="lgDash"/>
                <a:miter/>
              </a:ln>
            </p:spPr>
          </p:sp>
          <p:sp>
            <p:nvSpPr>
              <p:cNvPr name="TextBox 55" id="55"/>
              <p:cNvSpPr txBox="true"/>
              <p:nvPr/>
            </p:nvSpPr>
            <p:spPr>
              <a:xfrm>
                <a:off x="0" y="-57150"/>
                <a:ext cx="812800" cy="8699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219"/>
                  </a:lnSpc>
                </a:pPr>
              </a:p>
            </p:txBody>
          </p:sp>
        </p:grpSp>
        <p:sp>
          <p:nvSpPr>
            <p:cNvPr name="TextBox 56" id="56"/>
            <p:cNvSpPr txBox="true"/>
            <p:nvPr/>
          </p:nvSpPr>
          <p:spPr>
            <a:xfrm rot="0">
              <a:off x="38100" y="645361"/>
              <a:ext cx="9448003" cy="62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</a:pPr>
              <a:r>
                <a:rPr lang="en-US" sz="3000">
                  <a:solidFill>
                    <a:srgbClr val="000000"/>
                  </a:solidFill>
                  <a:latin typeface="TT Chocolates"/>
                </a:rPr>
                <a:t>Kt 클라우드 기능들을 배우고 학습</a:t>
              </a:r>
            </a:p>
          </p:txBody>
        </p:sp>
        <p:sp>
          <p:nvSpPr>
            <p:cNvPr name="TextBox 57" id="57"/>
            <p:cNvSpPr txBox="true"/>
            <p:nvPr/>
          </p:nvSpPr>
          <p:spPr>
            <a:xfrm rot="0">
              <a:off x="0" y="223723"/>
              <a:ext cx="1375410" cy="7988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280"/>
                </a:lnSpc>
                <a:spcBef>
                  <a:spcPct val="0"/>
                </a:spcBef>
              </a:pPr>
              <a:r>
                <a:rPr lang="en-US" sz="3300" strike="noStrike" u="none">
                  <a:solidFill>
                    <a:srgbClr val="4159C6"/>
                  </a:solidFill>
                  <a:latin typeface="210 썸타임"/>
                </a:rPr>
                <a:t>1</a:t>
              </a:r>
            </a:p>
          </p:txBody>
        </p:sp>
      </p:grpSp>
      <p:sp>
        <p:nvSpPr>
          <p:cNvPr name="AutoShape 58" id="58"/>
          <p:cNvSpPr/>
          <p:nvPr/>
        </p:nvSpPr>
        <p:spPr>
          <a:xfrm flipH="true">
            <a:off x="1916604" y="2773834"/>
            <a:ext cx="3719553" cy="0"/>
          </a:xfrm>
          <a:prstGeom prst="line">
            <a:avLst/>
          </a:prstGeom>
          <a:ln cap="rnd" w="57150">
            <a:solidFill>
              <a:srgbClr val="505AB8"/>
            </a:solidFill>
            <a:prstDash val="solid"/>
            <a:headEnd type="arrow" len="sm" w="med"/>
            <a:tailEnd type="none" len="sm" w="sm"/>
          </a:ln>
        </p:spPr>
      </p:sp>
      <p:sp>
        <p:nvSpPr>
          <p:cNvPr name="AutoShape 59" id="59"/>
          <p:cNvSpPr/>
          <p:nvPr/>
        </p:nvSpPr>
        <p:spPr>
          <a:xfrm flipH="true">
            <a:off x="1868979" y="4433833"/>
            <a:ext cx="1204865" cy="0"/>
          </a:xfrm>
          <a:prstGeom prst="line">
            <a:avLst/>
          </a:prstGeom>
          <a:ln cap="rnd" w="57150">
            <a:solidFill>
              <a:srgbClr val="505AB8"/>
            </a:solidFill>
            <a:prstDash val="solid"/>
            <a:headEnd type="arrow" len="sm" w="med"/>
            <a:tailEnd type="none" len="sm" w="sm"/>
          </a:ln>
        </p:spPr>
      </p:sp>
      <p:sp>
        <p:nvSpPr>
          <p:cNvPr name="AutoShape 60" id="60"/>
          <p:cNvSpPr/>
          <p:nvPr/>
        </p:nvSpPr>
        <p:spPr>
          <a:xfrm flipH="true" flipV="true">
            <a:off x="1916757" y="6065256"/>
            <a:ext cx="5349490" cy="0"/>
          </a:xfrm>
          <a:prstGeom prst="line">
            <a:avLst/>
          </a:prstGeom>
          <a:ln cap="rnd" w="57150">
            <a:solidFill>
              <a:srgbClr val="4159C6"/>
            </a:solidFill>
            <a:prstDash val="solid"/>
            <a:headEnd type="arrow" len="sm" w="med"/>
            <a:tailEnd type="none" len="sm" w="sm"/>
          </a:ln>
        </p:spPr>
      </p:sp>
      <p:sp>
        <p:nvSpPr>
          <p:cNvPr name="AutoShape 61" id="61"/>
          <p:cNvSpPr/>
          <p:nvPr/>
        </p:nvSpPr>
        <p:spPr>
          <a:xfrm flipH="true">
            <a:off x="1892628" y="7725255"/>
            <a:ext cx="1883779" cy="0"/>
          </a:xfrm>
          <a:prstGeom prst="line">
            <a:avLst/>
          </a:prstGeom>
          <a:ln cap="rnd" w="57150">
            <a:solidFill>
              <a:srgbClr val="505AB8"/>
            </a:solidFill>
            <a:prstDash val="solid"/>
            <a:headEnd type="arrow" len="sm" w="med"/>
            <a:tailEnd type="none" len="sm" w="sm"/>
          </a:ln>
        </p:spPr>
      </p:sp>
      <p:sp>
        <p:nvSpPr>
          <p:cNvPr name="AutoShape 62" id="62"/>
          <p:cNvSpPr/>
          <p:nvPr/>
        </p:nvSpPr>
        <p:spPr>
          <a:xfrm flipH="true" flipV="true">
            <a:off x="1939316" y="9361441"/>
            <a:ext cx="4618487" cy="0"/>
          </a:xfrm>
          <a:prstGeom prst="line">
            <a:avLst/>
          </a:prstGeom>
          <a:ln cap="rnd" w="57150">
            <a:solidFill>
              <a:srgbClr val="505AB8"/>
            </a:solidFill>
            <a:prstDash val="solid"/>
            <a:headEnd type="arrow" len="sm" w="med"/>
            <a:tailEnd type="none" len="sm" w="sm"/>
          </a:ln>
        </p:spPr>
      </p:sp>
      <p:grpSp>
        <p:nvGrpSpPr>
          <p:cNvPr name="Group 63" id="63"/>
          <p:cNvGrpSpPr/>
          <p:nvPr/>
        </p:nvGrpSpPr>
        <p:grpSpPr>
          <a:xfrm rot="-5400000">
            <a:off x="-5238546" y="3959096"/>
            <a:ext cx="14156576" cy="199147"/>
            <a:chOff x="0" y="0"/>
            <a:chExt cx="3728481" cy="52450"/>
          </a:xfrm>
        </p:grpSpPr>
        <p:sp>
          <p:nvSpPr>
            <p:cNvPr name="Freeform 64" id="64"/>
            <p:cNvSpPr/>
            <p:nvPr/>
          </p:nvSpPr>
          <p:spPr>
            <a:xfrm flipH="false" flipV="false" rot="0">
              <a:off x="0" y="0"/>
              <a:ext cx="3728481" cy="52450"/>
            </a:xfrm>
            <a:custGeom>
              <a:avLst/>
              <a:gdLst/>
              <a:ahLst/>
              <a:cxnLst/>
              <a:rect r="r" b="b" t="t" l="l"/>
              <a:pathLst>
                <a:path h="52450" w="3728481">
                  <a:moveTo>
                    <a:pt x="0" y="0"/>
                  </a:moveTo>
                  <a:lnTo>
                    <a:pt x="3728481" y="0"/>
                  </a:lnTo>
                  <a:lnTo>
                    <a:pt x="3728481" y="52450"/>
                  </a:lnTo>
                  <a:lnTo>
                    <a:pt x="0" y="52450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65" id="6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58830" y="4074319"/>
            <a:ext cx="9922005" cy="464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>
                <a:solidFill>
                  <a:srgbClr val="0E0340"/>
                </a:solidFill>
                <a:ea typeface="TT Chocolates"/>
              </a:rPr>
              <a:t>온프레미스(실물 서버) 환경으로 개발 구축된 정보시스템을 클라우드 서비스로 전환하는 것.</a:t>
            </a:r>
          </a:p>
          <a:p>
            <a:pPr>
              <a:lnSpc>
                <a:spcPts val="4620"/>
              </a:lnSpc>
            </a:pPr>
          </a:p>
          <a:p>
            <a:pPr>
              <a:lnSpc>
                <a:spcPts val="4620"/>
              </a:lnSpc>
            </a:pPr>
            <a:r>
              <a:rPr lang="en-US" sz="3300">
                <a:solidFill>
                  <a:srgbClr val="0E0340"/>
                </a:solidFill>
                <a:ea typeface="TT Chocolates"/>
              </a:rPr>
              <a:t>기업에서 개발 운영 중인 3개의 농업경영체기록분석시스템, 환경데이터모니터링 시스템, 전입지원금 관리시스템을 </a:t>
            </a:r>
          </a:p>
          <a:p>
            <a:pPr>
              <a:lnSpc>
                <a:spcPts val="4620"/>
              </a:lnSpc>
            </a:pPr>
            <a:r>
              <a:rPr lang="en-US" sz="3300">
                <a:solidFill>
                  <a:srgbClr val="0E0340"/>
                </a:solidFill>
                <a:ea typeface="TT Chocolates"/>
              </a:rPr>
              <a:t>클라우드 서비스로 전환. </a:t>
            </a:r>
          </a:p>
          <a:p>
            <a:pPr>
              <a:lnSpc>
                <a:spcPts val="4620"/>
              </a:lnSpc>
            </a:pPr>
          </a:p>
          <a:p>
            <a:pPr>
              <a:lnSpc>
                <a:spcPts val="462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6117355" y="2285544"/>
            <a:ext cx="11141945" cy="1493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180"/>
              </a:lnSpc>
            </a:pPr>
            <a:r>
              <a:rPr lang="en-US" sz="8700">
                <a:solidFill>
                  <a:srgbClr val="0E0340"/>
                </a:solidFill>
                <a:ea typeface="210 썸타임 Bold"/>
              </a:rPr>
              <a:t>구현 기능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3687178">
            <a:off x="-3518932" y="-2576774"/>
            <a:ext cx="9095263" cy="10850159"/>
          </a:xfrm>
          <a:custGeom>
            <a:avLst/>
            <a:gdLst/>
            <a:ahLst/>
            <a:cxnLst/>
            <a:rect r="r" b="b" t="t" l="l"/>
            <a:pathLst>
              <a:path h="10850159" w="9095263">
                <a:moveTo>
                  <a:pt x="0" y="0"/>
                </a:moveTo>
                <a:lnTo>
                  <a:pt x="9095264" y="0"/>
                </a:lnTo>
                <a:lnTo>
                  <a:pt x="9095264" y="10850158"/>
                </a:lnTo>
                <a:lnTo>
                  <a:pt x="0" y="108501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968593">
            <a:off x="2390867" y="7058813"/>
            <a:ext cx="4694922" cy="5600788"/>
          </a:xfrm>
          <a:custGeom>
            <a:avLst/>
            <a:gdLst/>
            <a:ahLst/>
            <a:cxnLst/>
            <a:rect r="r" b="b" t="t" l="l"/>
            <a:pathLst>
              <a:path h="5600788" w="4694922">
                <a:moveTo>
                  <a:pt x="0" y="0"/>
                </a:moveTo>
                <a:lnTo>
                  <a:pt x="4694921" y="0"/>
                </a:lnTo>
                <a:lnTo>
                  <a:pt x="4694921" y="5600789"/>
                </a:lnTo>
                <a:lnTo>
                  <a:pt x="0" y="56007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032848"/>
            <a:ext cx="18425149" cy="7409533"/>
            <a:chOff x="0" y="0"/>
            <a:chExt cx="24566866" cy="98793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192000" cy="9879377"/>
            </a:xfrm>
            <a:custGeom>
              <a:avLst/>
              <a:gdLst/>
              <a:ahLst/>
              <a:cxnLst/>
              <a:rect r="r" b="b" t="t" l="l"/>
              <a:pathLst>
                <a:path h="9879377" w="12192000">
                  <a:moveTo>
                    <a:pt x="0" y="0"/>
                  </a:moveTo>
                  <a:lnTo>
                    <a:pt x="12192000" y="0"/>
                  </a:lnTo>
                  <a:lnTo>
                    <a:pt x="12192000" y="9879377"/>
                  </a:lnTo>
                  <a:lnTo>
                    <a:pt x="0" y="98793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347" t="0" r="-784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690451" y="0"/>
              <a:ext cx="12876415" cy="9879377"/>
            </a:xfrm>
            <a:custGeom>
              <a:avLst/>
              <a:gdLst/>
              <a:ahLst/>
              <a:cxnLst/>
              <a:rect r="r" b="b" t="t" l="l"/>
              <a:pathLst>
                <a:path h="9879377" w="12876415">
                  <a:moveTo>
                    <a:pt x="0" y="0"/>
                  </a:moveTo>
                  <a:lnTo>
                    <a:pt x="12876415" y="0"/>
                  </a:lnTo>
                  <a:lnTo>
                    <a:pt x="12876415" y="9879377"/>
                  </a:lnTo>
                  <a:lnTo>
                    <a:pt x="0" y="98793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97" t="0" r="-27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00188" y="279400"/>
            <a:ext cx="3865705" cy="120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>
                <a:solidFill>
                  <a:srgbClr val="0E0340"/>
                </a:solidFill>
                <a:ea typeface="210 썸타임 Bold"/>
              </a:rPr>
              <a:t>구현 형태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2956" y="9515475"/>
            <a:ext cx="308824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E0340"/>
                </a:solidFill>
                <a:latin typeface="TT Chocolates Bold"/>
              </a:rPr>
              <a:t>- HW 및 네트워크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76204" y="9515475"/>
            <a:ext cx="308824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E0340"/>
                </a:solidFill>
                <a:latin typeface="TT Chocolates Bold"/>
              </a:rPr>
              <a:t>- 소프트웨어 구성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8601188" y="2032848"/>
            <a:ext cx="611387" cy="7539777"/>
          </a:xfrm>
          <a:prstGeom prst="line">
            <a:avLst/>
          </a:prstGeom>
          <a:ln cap="flat" w="38100">
            <a:solidFill>
              <a:srgbClr val="FBFBF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319213" y="1597025"/>
            <a:ext cx="6492240" cy="0"/>
          </a:xfrm>
          <a:prstGeom prst="line">
            <a:avLst/>
          </a:prstGeom>
          <a:ln cap="flat" w="38100">
            <a:solidFill>
              <a:srgbClr val="231076"/>
            </a:solidFill>
            <a:prstDash val="solid"/>
            <a:headEnd type="diamond" len="lg" w="lg"/>
            <a:tailEnd type="diamond" len="lg" w="lg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8915" y="1359151"/>
            <a:ext cx="21045830" cy="2443182"/>
            <a:chOff x="0" y="0"/>
            <a:chExt cx="5542935" cy="643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42935" cy="643472"/>
            </a:xfrm>
            <a:custGeom>
              <a:avLst/>
              <a:gdLst/>
              <a:ahLst/>
              <a:cxnLst/>
              <a:rect r="r" b="b" t="t" l="l"/>
              <a:pathLst>
                <a:path h="643472" w="5542935">
                  <a:moveTo>
                    <a:pt x="0" y="0"/>
                  </a:moveTo>
                  <a:lnTo>
                    <a:pt x="5542935" y="0"/>
                  </a:lnTo>
                  <a:lnTo>
                    <a:pt x="5542935" y="643472"/>
                  </a:lnTo>
                  <a:lnTo>
                    <a:pt x="0" y="643472"/>
                  </a:lnTo>
                  <a:close/>
                </a:path>
              </a:pathLst>
            </a:custGeom>
            <a:solidFill>
              <a:srgbClr val="23107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34428" y="6830892"/>
            <a:ext cx="1122875" cy="2070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510"/>
              </a:lnSpc>
            </a:pPr>
            <a:r>
              <a:rPr lang="en-US" sz="10300">
                <a:solidFill>
                  <a:srgbClr val="0E0340"/>
                </a:solidFill>
                <a:latin typeface="210 썸타임 Bold"/>
              </a:rPr>
              <a:t>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40887" y="1669200"/>
            <a:ext cx="16218413" cy="1543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8999">
                <a:solidFill>
                  <a:srgbClr val="FFFFFF"/>
                </a:solidFill>
                <a:ea typeface="210 썸타임 Bold"/>
              </a:rPr>
              <a:t>기대효과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15378" y="4391744"/>
            <a:ext cx="1040727" cy="207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574"/>
              </a:lnSpc>
            </a:pPr>
            <a:r>
              <a:rPr lang="en-US" sz="10338">
                <a:solidFill>
                  <a:srgbClr val="0E0340"/>
                </a:solidFill>
                <a:latin typeface="210 썸타임 Bold"/>
              </a:rPr>
              <a:t>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03797" y="4990144"/>
            <a:ext cx="10643388" cy="203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59"/>
              </a:lnSpc>
            </a:pPr>
            <a:r>
              <a:rPr lang="en-US" sz="3900">
                <a:solidFill>
                  <a:srgbClr val="0E0340"/>
                </a:solidFill>
                <a:latin typeface="TT Chocolates"/>
              </a:rPr>
              <a:t>kt클라우드에 대한 기능들을 학습하여 </a:t>
            </a:r>
          </a:p>
          <a:p>
            <a:pPr>
              <a:lnSpc>
                <a:spcPts val="5459"/>
              </a:lnSpc>
            </a:pPr>
            <a:r>
              <a:rPr lang="en-US" sz="3900">
                <a:solidFill>
                  <a:srgbClr val="0E0340"/>
                </a:solidFill>
                <a:ea typeface="TT Chocolates"/>
              </a:rPr>
              <a:t>서버를 구축하고 관리하는 능력을 키울 수 있음.</a:t>
            </a:r>
          </a:p>
          <a:p>
            <a:pPr algn="l" marL="0" indent="0" lvl="0">
              <a:lnSpc>
                <a:spcPts val="5459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904083" y="7432624"/>
            <a:ext cx="14681767" cy="203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59"/>
              </a:lnSpc>
            </a:pPr>
            <a:r>
              <a:rPr lang="en-US" sz="3900">
                <a:solidFill>
                  <a:srgbClr val="0E0340"/>
                </a:solidFill>
                <a:ea typeface="TT Chocolates"/>
              </a:rPr>
              <a:t>클라우드 서버로 옮기게 된다면 비용 절감, 인력 절감, 서버 장애 시 빠른 대처 가능 등의 장점이 생김. 그로 인해 일처리가 빨라질 수 있음.</a:t>
            </a:r>
          </a:p>
          <a:p>
            <a:pPr algn="l" marL="0" indent="0" lvl="0">
              <a:lnSpc>
                <a:spcPts val="5459"/>
              </a:lnSpc>
              <a:spcBef>
                <a:spcPct val="0"/>
              </a:spcBef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1968098">
            <a:off x="13675249" y="-735328"/>
            <a:ext cx="6065633" cy="5783510"/>
          </a:xfrm>
          <a:custGeom>
            <a:avLst/>
            <a:gdLst/>
            <a:ahLst/>
            <a:cxnLst/>
            <a:rect r="r" b="b" t="t" l="l"/>
            <a:pathLst>
              <a:path h="5783510" w="6065633">
                <a:moveTo>
                  <a:pt x="0" y="0"/>
                </a:moveTo>
                <a:lnTo>
                  <a:pt x="6065633" y="0"/>
                </a:lnTo>
                <a:lnTo>
                  <a:pt x="6065633" y="5783510"/>
                </a:lnTo>
                <a:lnTo>
                  <a:pt x="0" y="57835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B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67787" y="-1775450"/>
            <a:ext cx="9075579" cy="12365054"/>
          </a:xfrm>
          <a:custGeom>
            <a:avLst/>
            <a:gdLst/>
            <a:ahLst/>
            <a:cxnLst/>
            <a:rect r="r" b="b" t="t" l="l"/>
            <a:pathLst>
              <a:path h="12365054" w="9075579">
                <a:moveTo>
                  <a:pt x="0" y="0"/>
                </a:moveTo>
                <a:lnTo>
                  <a:pt x="9075579" y="0"/>
                </a:lnTo>
                <a:lnTo>
                  <a:pt x="9075579" y="12365054"/>
                </a:lnTo>
                <a:lnTo>
                  <a:pt x="0" y="123650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639884" y="900982"/>
            <a:ext cx="2752367" cy="319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595"/>
              </a:lnSpc>
            </a:pPr>
            <a:r>
              <a:rPr lang="en-US" sz="2199">
                <a:solidFill>
                  <a:srgbClr val="231076"/>
                </a:solidFill>
                <a:latin typeface="Nanum Gothic Ultra-Bold"/>
              </a:rPr>
              <a:t>2023.09.21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28786" y="891457"/>
            <a:ext cx="575305" cy="352505"/>
          </a:xfrm>
          <a:custGeom>
            <a:avLst/>
            <a:gdLst/>
            <a:ahLst/>
            <a:cxnLst/>
            <a:rect r="r" b="b" t="t" l="l"/>
            <a:pathLst>
              <a:path h="352505" w="575305">
                <a:moveTo>
                  <a:pt x="0" y="0"/>
                </a:moveTo>
                <a:lnTo>
                  <a:pt x="575305" y="0"/>
                </a:lnTo>
                <a:lnTo>
                  <a:pt x="575305" y="352505"/>
                </a:lnTo>
                <a:lnTo>
                  <a:pt x="0" y="3525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70984" y="3709457"/>
            <a:ext cx="10962701" cy="243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8200"/>
              </a:lnSpc>
            </a:pPr>
            <a:r>
              <a:rPr lang="en-US" sz="18200" spc="200">
                <a:solidFill>
                  <a:srgbClr val="231076"/>
                </a:solidFill>
                <a:ea typeface="210 썸타임"/>
              </a:rPr>
              <a:t>감사합니다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54860" y="924049"/>
            <a:ext cx="4789171" cy="319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595"/>
              </a:lnSpc>
            </a:pPr>
            <a:r>
              <a:rPr lang="en-US" sz="2199">
                <a:solidFill>
                  <a:srgbClr val="231076"/>
                </a:solidFill>
                <a:ea typeface="Nanum Gothic Bold"/>
              </a:rPr>
              <a:t>구름빵 &amp; 피플데이타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8786" y="9258300"/>
            <a:ext cx="5223548" cy="34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60"/>
              </a:lnSpc>
            </a:pPr>
            <a:r>
              <a:rPr lang="en-US" sz="2300">
                <a:solidFill>
                  <a:srgbClr val="231076"/>
                </a:solidFill>
                <a:ea typeface="Nanum Gothic Bold"/>
              </a:rPr>
              <a:t>장수진 이태우 정찬빈 홍윤성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8786" y="6341306"/>
            <a:ext cx="4475700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231076"/>
                </a:solidFill>
                <a:latin typeface="Nanum Gothic Bold"/>
              </a:rPr>
              <a:t>Q&amp;A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DAFuy-ou8HU</dc:identifier>
  <dcterms:modified xsi:type="dcterms:W3CDTF">2011-08-01T06:04:30Z</dcterms:modified>
  <cp:revision>1</cp:revision>
  <dc:title>Purple and White Professional Science Project Presentation</dc:title>
</cp:coreProperties>
</file>

<file path=docProps/thumbnail.jpeg>
</file>